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78" r:id="rId5"/>
    <p:sldId id="280" r:id="rId6"/>
    <p:sldId id="263" r:id="rId7"/>
    <p:sldId id="279" r:id="rId8"/>
    <p:sldId id="281" r:id="rId9"/>
    <p:sldId id="264" r:id="rId10"/>
    <p:sldId id="282" r:id="rId11"/>
    <p:sldId id="265" r:id="rId12"/>
    <p:sldId id="266" r:id="rId13"/>
    <p:sldId id="267" r:id="rId14"/>
    <p:sldId id="268" r:id="rId15"/>
    <p:sldId id="283" r:id="rId16"/>
    <p:sldId id="269" r:id="rId17"/>
    <p:sldId id="270" r:id="rId18"/>
    <p:sldId id="271" r:id="rId19"/>
    <p:sldId id="272" r:id="rId20"/>
    <p:sldId id="273" r:id="rId21"/>
    <p:sldId id="284" r:id="rId22"/>
    <p:sldId id="285" r:id="rId23"/>
    <p:sldId id="274" r:id="rId24"/>
    <p:sldId id="275" r:id="rId25"/>
    <p:sldId id="276" r:id="rId26"/>
    <p:sldId id="286" r:id="rId27"/>
    <p:sldId id="287" r:id="rId28"/>
    <p:sldId id="27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C577A-78EB-46C6-B8B6-2588DDCB8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224" y="3053891"/>
            <a:ext cx="7766936" cy="1646302"/>
          </a:xfrm>
        </p:spPr>
        <p:txBody>
          <a:bodyPr/>
          <a:lstStyle/>
          <a:p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как средство социально-коммуникативного развития детей дошкольного возраста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1AD3C1-C9C7-45CB-8153-016A24A3D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6841" y="4832711"/>
            <a:ext cx="7766936" cy="1096899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Носик Л.С.</a:t>
            </a:r>
          </a:p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детский сад «Черёмушка»</a:t>
            </a:r>
          </a:p>
        </p:txBody>
      </p:sp>
    </p:spTree>
    <p:extLst>
      <p:ext uri="{BB962C8B-B14F-4D97-AF65-F5344CB8AC3E}">
        <p14:creationId xmlns:p14="http://schemas.microsoft.com/office/powerpoint/2010/main" val="135822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9A682-3BBC-4797-A694-AB83F6F7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Рисование шприцом с пластилином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FD44E5-897E-4D7B-B0E0-C72F941F3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45" y="2077762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DE86FA-2E29-43DB-B767-B187E363A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954" y="2077761"/>
            <a:ext cx="5685183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9780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04ACC-D3AF-475D-B106-FCAB6648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err="1">
                <a:solidFill>
                  <a:srgbClr val="C00000"/>
                </a:solidFill>
                <a:latin typeface="Segoe Print" panose="02000600000000000000" pitchFamily="2" charset="0"/>
              </a:rPr>
              <a:t>Лэпбуки</a:t>
            </a:r>
            <a:endParaRPr lang="ru-RU" sz="3200" b="1" i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Объект 3" descr="H:\елочка\DSCN4259.JPG">
            <a:extLst>
              <a:ext uri="{FF2B5EF4-FFF2-40B4-BE49-F238E27FC236}">
                <a16:creationId xmlns:a16="http://schemas.microsoft.com/office/drawing/2014/main" id="{39D24C0C-5F7F-4C3E-B055-14941C81115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948" y="1497496"/>
            <a:ext cx="7739269" cy="503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40763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D85B23-74DE-4504-926C-A346373C1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err="1">
                <a:solidFill>
                  <a:srgbClr val="C00000"/>
                </a:solidFill>
                <a:latin typeface="Segoe Print" panose="02000600000000000000" pitchFamily="2" charset="0"/>
              </a:rPr>
              <a:t>Лэпбук</a:t>
            </a:r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 – калейдоскоп дидактических игр</a:t>
            </a:r>
          </a:p>
        </p:txBody>
      </p:sp>
      <p:pic>
        <p:nvPicPr>
          <p:cNvPr id="4" name="Объект 3" descr="I:\DCIM\.thumbnails\1510101490457.jpg">
            <a:extLst>
              <a:ext uri="{FF2B5EF4-FFF2-40B4-BE49-F238E27FC236}">
                <a16:creationId xmlns:a16="http://schemas.microsoft.com/office/drawing/2014/main" id="{55FAC44F-7938-45CF-81C2-83874116D3F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61" y="1590261"/>
            <a:ext cx="3049904" cy="406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.thumbnails\1510101829777.jpg">
            <a:extLst>
              <a:ext uri="{FF2B5EF4-FFF2-40B4-BE49-F238E27FC236}">
                <a16:creationId xmlns:a16="http://schemas.microsoft.com/office/drawing/2014/main" id="{5996BD3D-7534-4E36-8493-7D9C47DCFB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39" y="2559326"/>
            <a:ext cx="3114675" cy="4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:\DCIM\.thumbnails\1510101872401.jpg">
            <a:extLst>
              <a:ext uri="{FF2B5EF4-FFF2-40B4-BE49-F238E27FC236}">
                <a16:creationId xmlns:a16="http://schemas.microsoft.com/office/drawing/2014/main" id="{BF13C851-86A0-4C2F-B13F-51B39860E9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267" y="1395412"/>
            <a:ext cx="3049905" cy="406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07986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77BFB-CFFF-40A2-9111-4FA30AC4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err="1">
                <a:solidFill>
                  <a:srgbClr val="C00000"/>
                </a:solidFill>
                <a:latin typeface="Segoe Print" panose="02000600000000000000" pitchFamily="2" charset="0"/>
              </a:rPr>
              <a:t>Лэпбук</a:t>
            </a:r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 делаем вместе !</a:t>
            </a:r>
          </a:p>
        </p:txBody>
      </p:sp>
      <p:pic>
        <p:nvPicPr>
          <p:cNvPr id="4" name="Объект 3" descr="H:\елочка\DSCN4273.JPG">
            <a:extLst>
              <a:ext uri="{FF2B5EF4-FFF2-40B4-BE49-F238E27FC236}">
                <a16:creationId xmlns:a16="http://schemas.microsoft.com/office/drawing/2014/main" id="{A84C2146-8850-4405-8C1C-0620C156B60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4" y="1371389"/>
            <a:ext cx="5935287" cy="445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елочка\DSCN4269.JPG">
            <a:extLst>
              <a:ext uri="{FF2B5EF4-FFF2-40B4-BE49-F238E27FC236}">
                <a16:creationId xmlns:a16="http://schemas.microsoft.com/office/drawing/2014/main" id="{9B072920-0EBE-4B99-AE76-1A3D98DD58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213" y="2193427"/>
            <a:ext cx="5940425" cy="4458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05546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4C353-D959-4D5A-8987-4F88BAB9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Новогодний </a:t>
            </a:r>
            <a:r>
              <a:rPr lang="ru-RU" sz="3200" b="1" i="1" dirty="0" err="1">
                <a:solidFill>
                  <a:srgbClr val="C00000"/>
                </a:solidFill>
                <a:latin typeface="Segoe Print" panose="02000600000000000000" pitchFamily="2" charset="0"/>
              </a:rPr>
              <a:t>лэпбук</a:t>
            </a:r>
            <a:endParaRPr lang="ru-RU" sz="3200" b="1" i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Объект 3" descr="H:\елочка\DSCN4277.JPG">
            <a:extLst>
              <a:ext uri="{FF2B5EF4-FFF2-40B4-BE49-F238E27FC236}">
                <a16:creationId xmlns:a16="http://schemas.microsoft.com/office/drawing/2014/main" id="{CE0CFD43-E1FA-4C2D-8B07-441562CAA5B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513" y="1126435"/>
            <a:ext cx="7670489" cy="5420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1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48E2D-3286-41AE-B290-5931AC48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D5BB1E-0079-480F-B05E-E100DC8D2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966" y="609601"/>
            <a:ext cx="8494644" cy="5883964"/>
          </a:xfrm>
        </p:spPr>
      </p:pic>
    </p:spTree>
    <p:extLst>
      <p:ext uri="{BB962C8B-B14F-4D97-AF65-F5344CB8AC3E}">
        <p14:creationId xmlns:p14="http://schemas.microsoft.com/office/powerpoint/2010/main" val="16825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D07BA-7243-4E26-9240-26683B251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«Времена года»</a:t>
            </a:r>
            <a:b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b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Зима</a:t>
            </a:r>
          </a:p>
        </p:txBody>
      </p:sp>
      <p:pic>
        <p:nvPicPr>
          <p:cNvPr id="4" name="Объект 3" descr="I:\DCIM\.thumbnails\1516256721632.jpg">
            <a:extLst>
              <a:ext uri="{FF2B5EF4-FFF2-40B4-BE49-F238E27FC236}">
                <a16:creationId xmlns:a16="http://schemas.microsoft.com/office/drawing/2014/main" id="{5C027E79-EC9D-4C32-B691-553F855B423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78976"/>
            <a:ext cx="3402668" cy="4265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.thumbnails\1516256748802.jpg">
            <a:extLst>
              <a:ext uri="{FF2B5EF4-FFF2-40B4-BE49-F238E27FC236}">
                <a16:creationId xmlns:a16="http://schemas.microsoft.com/office/drawing/2014/main" id="{8AE76704-C99C-417A-9EB4-FF2BA06B26A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43" y="2398643"/>
            <a:ext cx="4371457" cy="3503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92673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22ECB-5D53-4556-ABC2-6389C882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Пришла весна</a:t>
            </a:r>
          </a:p>
        </p:txBody>
      </p:sp>
      <p:pic>
        <p:nvPicPr>
          <p:cNvPr id="4" name="Объект 3" descr="I:\DCIM\.thumbnails\1523253594963.jpg">
            <a:extLst>
              <a:ext uri="{FF2B5EF4-FFF2-40B4-BE49-F238E27FC236}">
                <a16:creationId xmlns:a16="http://schemas.microsoft.com/office/drawing/2014/main" id="{923E9DC9-8FF6-4A71-95A4-EC9DEACADBC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930400"/>
            <a:ext cx="3697357" cy="447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4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897C0-60EA-48EF-A6C9-512A4217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И наступило лето…</a:t>
            </a:r>
          </a:p>
        </p:txBody>
      </p:sp>
      <p:pic>
        <p:nvPicPr>
          <p:cNvPr id="4" name="Объект 3" descr="I:\DCIM\.thumbnails\1526444171938.jpg">
            <a:extLst>
              <a:ext uri="{FF2B5EF4-FFF2-40B4-BE49-F238E27FC236}">
                <a16:creationId xmlns:a16="http://schemas.microsoft.com/office/drawing/2014/main" id="{0A3600B3-FC53-4222-97B3-6035F22DF1D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361" y="1609895"/>
            <a:ext cx="3523422" cy="428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.thumbnails\1526444682719.jpg">
            <a:extLst>
              <a:ext uri="{FF2B5EF4-FFF2-40B4-BE49-F238E27FC236}">
                <a16:creationId xmlns:a16="http://schemas.microsoft.com/office/drawing/2014/main" id="{03A03EC3-D30F-4BB6-8002-6479DD8FE1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1066" y="1609895"/>
            <a:ext cx="3602935" cy="4731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4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25AFD-C0A0-455F-88AB-9AA932CF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Игры с фетром</a:t>
            </a:r>
          </a:p>
        </p:txBody>
      </p:sp>
      <p:pic>
        <p:nvPicPr>
          <p:cNvPr id="4" name="Объект 3" descr="I:\DCIM\.thumbnails\1512183411861.jpg">
            <a:extLst>
              <a:ext uri="{FF2B5EF4-FFF2-40B4-BE49-F238E27FC236}">
                <a16:creationId xmlns:a16="http://schemas.microsoft.com/office/drawing/2014/main" id="{EB6962F1-A817-476E-A5E2-9CF6558CF95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193" y="3429000"/>
            <a:ext cx="4273999" cy="332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.thumbnails\1512183425403.jpg">
            <a:extLst>
              <a:ext uri="{FF2B5EF4-FFF2-40B4-BE49-F238E27FC236}">
                <a16:creationId xmlns:a16="http://schemas.microsoft.com/office/drawing/2014/main" id="{0EA0F2CC-D566-4742-A75D-A07D0681490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808" y="1004888"/>
            <a:ext cx="4394165" cy="316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:\DCIM\.thumbnails\1512183608267.jpg">
            <a:extLst>
              <a:ext uri="{FF2B5EF4-FFF2-40B4-BE49-F238E27FC236}">
                <a16:creationId xmlns:a16="http://schemas.microsoft.com/office/drawing/2014/main" id="{0F49882B-118B-4776-9953-7F4C214E8E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51" y="1113501"/>
            <a:ext cx="4274000" cy="3060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091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20860-D768-4827-A2FD-C92231F3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266159-FEFF-4A97-B88B-9E59B8E4D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92088"/>
            <a:ext cx="9566596" cy="4956312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– это подлинно социальная практика ребенка. В ней дети по собственной инициативе вступают в общение между собой, в значительной мере самостоятельно строят свои отношения» </a:t>
            </a:r>
          </a:p>
          <a:p>
            <a:pPr algn="r"/>
            <a:r>
              <a:rPr lang="ru-RU" sz="5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Б. Эльконин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8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42B85-99BC-4FD0-A004-E8284DB7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err="1">
                <a:solidFill>
                  <a:srgbClr val="C00000"/>
                </a:solidFill>
                <a:latin typeface="Segoe Print" panose="02000600000000000000" pitchFamily="2" charset="0"/>
              </a:rPr>
              <a:t>Бизиборды</a:t>
            </a:r>
            <a:endParaRPr lang="ru-RU" sz="3200" b="1" i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Объект 3" descr="H:\елочка\DSCN4236.JPG">
            <a:extLst>
              <a:ext uri="{FF2B5EF4-FFF2-40B4-BE49-F238E27FC236}">
                <a16:creationId xmlns:a16="http://schemas.microsoft.com/office/drawing/2014/main" id="{BDB65E40-2E73-4650-B1EC-97B2009756D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583" y="1285461"/>
            <a:ext cx="7246419" cy="5221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48863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D302A-0A44-4997-81AE-E0D5F56A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Настольно-печатные игры.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AEEEEE-977D-47AC-8CF7-2993FC538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73" y="1270000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58C70C-F1C7-46E5-8E70-2E0D92C72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731" y="2425148"/>
            <a:ext cx="5459895" cy="41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EF209-BADB-4E08-9C1A-87501B7F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019516-0674-432A-BBBD-CCFBE0B94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73" y="1365458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1AF6A-D89B-4332-AB10-78BF259AB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444" y="2213112"/>
            <a:ext cx="6228522" cy="43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7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76FB8-3832-4157-80FD-6B1B1992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«Украсим дом к приходу гостей»</a:t>
            </a:r>
          </a:p>
        </p:txBody>
      </p:sp>
      <p:pic>
        <p:nvPicPr>
          <p:cNvPr id="4" name="Объект 3" descr="J:\игра-фото\2017-02-06 11.51.23.jpg">
            <a:extLst>
              <a:ext uri="{FF2B5EF4-FFF2-40B4-BE49-F238E27FC236}">
                <a16:creationId xmlns:a16="http://schemas.microsoft.com/office/drawing/2014/main" id="{2E6FC7DB-7EF0-4FF3-A0AD-7D3C356E97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77" y="1270000"/>
            <a:ext cx="5172837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J:\игра-фото\2017-02-06 11.20.04.jpg">
            <a:extLst>
              <a:ext uri="{FF2B5EF4-FFF2-40B4-BE49-F238E27FC236}">
                <a16:creationId xmlns:a16="http://schemas.microsoft.com/office/drawing/2014/main" id="{B1AC4D0E-4C70-42C2-AC4D-509678938AA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5807" y="1139688"/>
            <a:ext cx="5050816" cy="5526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12160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24F08-DD97-4806-B133-2F1080EC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Дидактическая игра плавно переходит в сюжетно-ролевую игру.</a:t>
            </a:r>
          </a:p>
        </p:txBody>
      </p:sp>
      <p:pic>
        <p:nvPicPr>
          <p:cNvPr id="4" name="Объект 3" descr="J:\игра-фото\2017-02-06 11.52.46.jpg">
            <a:extLst>
              <a:ext uri="{FF2B5EF4-FFF2-40B4-BE49-F238E27FC236}">
                <a16:creationId xmlns:a16="http://schemas.microsoft.com/office/drawing/2014/main" id="{140E7CE1-254F-44A6-90A9-37FAEF6E64B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791" y="1749770"/>
            <a:ext cx="5172837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J:\игра-фото\2017-02-06 11.25.15.jpg">
            <a:extLst>
              <a:ext uri="{FF2B5EF4-FFF2-40B4-BE49-F238E27FC236}">
                <a16:creationId xmlns:a16="http://schemas.microsoft.com/office/drawing/2014/main" id="{9AC14397-55FC-4C80-8FB7-D48D0EF689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668" y="2128755"/>
            <a:ext cx="5940425" cy="4455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06506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3A7AB-1A22-4517-A1E8-84FFAF51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024336" cy="5764696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«Конструктор эмоций»</a:t>
            </a:r>
            <a:br>
              <a:rPr lang="en-US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b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                     </a:t>
            </a:r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Злость</a:t>
            </a:r>
            <a:b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Сомнение</a:t>
            </a:r>
            <a:b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b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br>
              <a:rPr lang="en-US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br>
              <a:rPr lang="en-US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br>
              <a:rPr lang="en-US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en-US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C</a:t>
            </a:r>
            <a:r>
              <a:rPr lang="ru-RU" sz="3200" b="1" i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омнение</a:t>
            </a:r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                              </a:t>
            </a:r>
            <a:b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                                            Печаль</a:t>
            </a:r>
            <a:b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Segoe Print" panose="02000600000000000000" pitchFamily="2" charset="0"/>
              </a:rPr>
              <a:t>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2A6193-46A6-4062-83B2-5556DEF6C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74" y="3008243"/>
            <a:ext cx="3458817" cy="364338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2C60BF-E4D6-441F-9281-B03077A4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8904" y="2160104"/>
            <a:ext cx="3458817" cy="37437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EFBEBA-BD03-4F35-B3E9-04FF4ED096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26"/>
          <a:stretch/>
        </p:blipFill>
        <p:spPr>
          <a:xfrm>
            <a:off x="7819829" y="983974"/>
            <a:ext cx="3458817" cy="39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2283C-AFD8-46EA-925E-D70AEC3D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4" y="135698"/>
            <a:ext cx="10827025" cy="6079572"/>
          </a:xfrm>
        </p:spPr>
        <p:txBody>
          <a:bodyPr/>
          <a:lstStyle/>
          <a:p>
            <a:br>
              <a:rPr lang="ru-RU" dirty="0"/>
            </a:br>
            <a:r>
              <a:rPr lang="ru-RU" sz="3200" dirty="0">
                <a:solidFill>
                  <a:srgbClr val="002060"/>
                </a:solidFill>
                <a:latin typeface="Segoe Print" panose="02000600000000000000" pitchFamily="2" charset="0"/>
              </a:rPr>
              <a:t>Умиление          </a:t>
            </a:r>
            <a:br>
              <a:rPr lang="ru-RU" sz="3200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3200" dirty="0">
                <a:solidFill>
                  <a:srgbClr val="002060"/>
                </a:solidFill>
                <a:latin typeface="Segoe Print" panose="02000600000000000000" pitchFamily="2" charset="0"/>
              </a:rPr>
              <a:t>                         Ухмылка</a:t>
            </a:r>
            <a:br>
              <a:rPr lang="ru-RU" sz="3200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br>
              <a:rPr lang="ru-RU" sz="3200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3200" dirty="0">
                <a:solidFill>
                  <a:srgbClr val="002060"/>
                </a:solidFill>
                <a:latin typeface="Segoe Print" panose="02000600000000000000" pitchFamily="2" charset="0"/>
              </a:rPr>
              <a:t>                                                Добродушие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2836F4-BFB2-4EF0-B096-90B7A4221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14" y="1456498"/>
            <a:ext cx="3074504" cy="347110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6ED098-AFCB-4A5E-B0BD-139539A758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295" y="2154443"/>
            <a:ext cx="3511827" cy="35714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44A287-F7C7-4F6D-94AE-8990EE76B5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0" y="3192049"/>
            <a:ext cx="3074504" cy="347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087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F553B-E71E-480C-931D-41A4972B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Дети с удовольствием играют в эмоции.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C1EC72E-0119-4DDD-8EC5-89BC0DC9F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021" y="1483002"/>
            <a:ext cx="3760269" cy="344459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9B296C-78AB-489C-A148-3E8A187BB5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775" y="1603512"/>
            <a:ext cx="3500449" cy="50942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3B0243-039C-4701-877B-A07C9200C8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530" y="1274417"/>
            <a:ext cx="3500449" cy="44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6980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14BF7-9186-4ABE-B5B2-0EF62A95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70E8EC-6BF8-494A-BBF3-A5A3399E2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638" y="1838119"/>
            <a:ext cx="9063014" cy="5145777"/>
          </a:xfrm>
        </p:spPr>
        <p:txBody>
          <a:bodyPr>
            <a:normAutofit fontScale="55000" lnSpcReduction="20000"/>
          </a:bodyPr>
          <a:lstStyle/>
          <a:p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Бабаева Т. И., Михайлова З. А. Игра и дошкольник. Развитие детей старшего дошкольного возраста в игровой деятельности. – Санкт-</a:t>
            </a:r>
            <a:r>
              <a:rPr lang="ru-RU" sz="51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</a:t>
            </a:r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«Детство-пресс», 2004, - 192с.</a:t>
            </a:r>
          </a:p>
          <a:p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Бондаренко А. К. Дидактические игры в детском саду. – М.»Просвещение»,1985.</a:t>
            </a:r>
          </a:p>
          <a:p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Сорокина А. И, Дидактические игры в детском саду: (Старшая группа).- М.: «Просвещение»,1982.</a:t>
            </a:r>
          </a:p>
          <a:p>
            <a:r>
              <a:rPr lang="ru-RU" sz="5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Тихомирова О. А. Дошкольное образовательное учреждение как социальная ступень развития ребенка// Дошкольная педагогика №7,2007. – с. 10.</a:t>
            </a:r>
          </a:p>
          <a:p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80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4AEE1-D09A-401B-A04E-B17024F7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2A7134-7BB3-420C-84F8-6FB9A0484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289213305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CC32B-D3E4-4D5A-A0A0-19894A78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Игры с крупой - нескучное занятие для детей.</a:t>
            </a:r>
          </a:p>
        </p:txBody>
      </p:sp>
      <p:pic>
        <p:nvPicPr>
          <p:cNvPr id="1026" name="Picture 2" descr="http://www.poznaemigraya.ru/wp-content/uploads/2013/12/IMG_7857-Razreshenie-rabochego-stola.jpg">
            <a:extLst>
              <a:ext uri="{FF2B5EF4-FFF2-40B4-BE49-F238E27FC236}">
                <a16:creationId xmlns:a16="http://schemas.microsoft.com/office/drawing/2014/main" id="{335D1C29-0CAF-417E-89BE-CE9A9DEF4A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89" y="2306362"/>
            <a:ext cx="5027025" cy="37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ED9D3D-9480-4A99-AD1F-29C2C51B5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789286"/>
            <a:ext cx="5265563" cy="47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58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A875C-EC8A-4F9F-B7BD-B4ED89995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Дети изучают свойства сыпучих веществ …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D9EE37-AA81-4A54-BDF6-CCDC6C2C3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08" y="2703927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C0F408-86EA-4038-8E67-B873B4A36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240" y="1753706"/>
            <a:ext cx="5645426" cy="42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81E6D-341F-471A-B163-81222237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… фантазируют , придумывают сказку.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B55085-3477-4C73-8C1F-60E53C02F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2120832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08745C-A380-49E2-A450-002BF9F6F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79" y="1352206"/>
            <a:ext cx="5551188" cy="46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6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2AE44-E038-4E4B-96CB-9DA5EFA10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Песочная терапия</a:t>
            </a:r>
          </a:p>
        </p:txBody>
      </p:sp>
      <p:pic>
        <p:nvPicPr>
          <p:cNvPr id="2058" name="Picture 10" descr="https://www.xsmanguasjad.ee/media/catalog/product/cache/3/image/9df78eab33525d08d6e5fb8d27136e95/8/1/81vxqd7vw8l._sl1500_.jpg">
            <a:extLst>
              <a:ext uri="{FF2B5EF4-FFF2-40B4-BE49-F238E27FC236}">
                <a16:creationId xmlns:a16="http://schemas.microsoft.com/office/drawing/2014/main" id="{3BB6B1E1-9C7F-4339-A381-4B3E4340FA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24" y="1488281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vatars.mds.yandex.net/get-pdb/25978/ca0090f8-c228-4402-bd2d-50baa1415edb/s1200?webp=false">
            <a:extLst>
              <a:ext uri="{FF2B5EF4-FFF2-40B4-BE49-F238E27FC236}">
                <a16:creationId xmlns:a16="http://schemas.microsoft.com/office/drawing/2014/main" id="{E9D939E5-CF92-4C49-9228-B891CB9A0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9"/>
          <a:stretch/>
        </p:blipFill>
        <p:spPr bwMode="auto">
          <a:xfrm>
            <a:off x="5310773" y="1496580"/>
            <a:ext cx="5662027" cy="39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0350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33211-5BE0-4B21-BAEA-88CA5FAC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Знакомство с кинетическим песком.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6E5528-07AA-48FE-98E6-0D0457AB9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2160588"/>
            <a:ext cx="5175249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E38E28-A4CD-4EF2-899E-1DE2F5D50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740" y="1802296"/>
            <a:ext cx="5804452" cy="423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8C193-CB75-4FFB-83A8-61E01DC8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Вот что вышло!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60C1C62-E293-40F7-B24A-42E537DDB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43" y="2103161"/>
            <a:ext cx="5175249" cy="388143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AE493E-3E52-4AC9-B8C6-59E6997E0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1" y="1684268"/>
            <a:ext cx="6286410" cy="43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1374A-0087-45E9-A808-E5BA36020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err="1">
                <a:solidFill>
                  <a:srgbClr val="C00000"/>
                </a:solidFill>
                <a:latin typeface="Segoe Print" panose="02000600000000000000" pitchFamily="2" charset="0"/>
              </a:rPr>
              <a:t>Пластилинография</a:t>
            </a:r>
            <a:endParaRPr lang="ru-RU" sz="3200" b="1" i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Объект 3" descr="I:\DCIM\.thumbnails\1506478956636.jpg">
            <a:extLst>
              <a:ext uri="{FF2B5EF4-FFF2-40B4-BE49-F238E27FC236}">
                <a16:creationId xmlns:a16="http://schemas.microsoft.com/office/drawing/2014/main" id="{21A3688E-9625-47BF-838A-4733B65E8F0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3201" y="3054832"/>
            <a:ext cx="3916190" cy="334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:\DCIM\.thumbnails\1509006506549.jpg">
            <a:extLst>
              <a:ext uri="{FF2B5EF4-FFF2-40B4-BE49-F238E27FC236}">
                <a16:creationId xmlns:a16="http://schemas.microsoft.com/office/drawing/2014/main" id="{90045123-FC1A-4F30-805D-A001631796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4035" y="1770270"/>
            <a:ext cx="3124200" cy="41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:\DCIM\.thumbnails\1505972767999.jpg">
            <a:extLst>
              <a:ext uri="{FF2B5EF4-FFF2-40B4-BE49-F238E27FC236}">
                <a16:creationId xmlns:a16="http://schemas.microsoft.com/office/drawing/2014/main" id="{1F6FD3F4-4B2B-45E9-AD6F-7D9D6A1A75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34" y="1153353"/>
            <a:ext cx="3150235" cy="420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6724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557</TotalTime>
  <Words>166</Words>
  <Application>Microsoft Office PowerPoint</Application>
  <PresentationFormat>Широкоэкранный</PresentationFormat>
  <Paragraphs>39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Segoe Print</vt:lpstr>
      <vt:lpstr>Times New Roman</vt:lpstr>
      <vt:lpstr>Trebuchet MS</vt:lpstr>
      <vt:lpstr>Wingdings 3</vt:lpstr>
      <vt:lpstr>Аспект</vt:lpstr>
      <vt:lpstr>Дидактическая игра как средство социально-коммуникативного развития детей дошкольного возраста </vt:lpstr>
      <vt:lpstr> </vt:lpstr>
      <vt:lpstr>Игры с крупой - нескучное занятие для детей.</vt:lpstr>
      <vt:lpstr>Дети изучают свойства сыпучих веществ …</vt:lpstr>
      <vt:lpstr>… фантазируют , придумывают сказку.</vt:lpstr>
      <vt:lpstr>Песочная терапия</vt:lpstr>
      <vt:lpstr>Знакомство с кинетическим песком.</vt:lpstr>
      <vt:lpstr> Вот что вышло!</vt:lpstr>
      <vt:lpstr>Пластилинография</vt:lpstr>
      <vt:lpstr>Рисование шприцом с пластилином</vt:lpstr>
      <vt:lpstr>Лэпбуки</vt:lpstr>
      <vt:lpstr>Лэпбук – калейдоскоп дидактических игр</vt:lpstr>
      <vt:lpstr>Лэпбук делаем вместе !</vt:lpstr>
      <vt:lpstr>Новогодний лэпбук</vt:lpstr>
      <vt:lpstr>.</vt:lpstr>
      <vt:lpstr>«Времена года»  Зима</vt:lpstr>
      <vt:lpstr> Пришла весна</vt:lpstr>
      <vt:lpstr>И наступило лето…</vt:lpstr>
      <vt:lpstr>Игры с фетром</vt:lpstr>
      <vt:lpstr>Бизиборды</vt:lpstr>
      <vt:lpstr>Настольно-печатные игры.</vt:lpstr>
      <vt:lpstr>.</vt:lpstr>
      <vt:lpstr>«Украсим дом к приходу гостей»</vt:lpstr>
      <vt:lpstr>Дидактическая игра плавно переходит в сюжетно-ролевую игру.</vt:lpstr>
      <vt:lpstr>«Конструктор эмоций»                       Злость Сомнение     Cомнение                                                                           Печаль ь</vt:lpstr>
      <vt:lpstr> Умиление                                    Ухмылка                                                  Добродушие</vt:lpstr>
      <vt:lpstr>Дети с удовольствием играют в эмоции.</vt:lpstr>
      <vt:lpstr>Список литературы</vt:lpstr>
      <vt:lpstr>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как средство социально-коммуникативного развития детей дошкольного возраста</dc:title>
  <dc:creator>Любовь Носик</dc:creator>
  <cp:lastModifiedBy>Любовь Носик</cp:lastModifiedBy>
  <cp:revision>39</cp:revision>
  <dcterms:created xsi:type="dcterms:W3CDTF">2018-09-03T06:20:26Z</dcterms:created>
  <dcterms:modified xsi:type="dcterms:W3CDTF">2018-12-10T14:14:55Z</dcterms:modified>
</cp:coreProperties>
</file>